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notesMasterIdLst>
    <p:notesMasterId r:id="rId22"/>
  </p:notesMasterIdLst>
  <p:sldIdLst>
    <p:sldId id="397" r:id="rId2"/>
    <p:sldId id="264" r:id="rId3"/>
    <p:sldId id="396" r:id="rId4"/>
    <p:sldId id="291" r:id="rId5"/>
    <p:sldId id="292" r:id="rId6"/>
    <p:sldId id="293" r:id="rId7"/>
    <p:sldId id="386" r:id="rId8"/>
    <p:sldId id="389" r:id="rId9"/>
    <p:sldId id="388" r:id="rId10"/>
    <p:sldId id="390" r:id="rId11"/>
    <p:sldId id="387" r:id="rId12"/>
    <p:sldId id="385" r:id="rId13"/>
    <p:sldId id="392" r:id="rId14"/>
    <p:sldId id="391" r:id="rId15"/>
    <p:sldId id="381" r:id="rId16"/>
    <p:sldId id="393" r:id="rId17"/>
    <p:sldId id="394" r:id="rId18"/>
    <p:sldId id="395" r:id="rId19"/>
    <p:sldId id="382" r:id="rId20"/>
    <p:sldId id="374" r:id="rId21"/>
  </p:sldIdLst>
  <p:sldSz cx="9144000" cy="5143500" type="screen16x9"/>
  <p:notesSz cx="6858000" cy="9144000"/>
  <p:defaultTextStyle>
    <a:defPPr>
      <a:defRPr lang="id-ID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25" autoAdjust="0"/>
    <p:restoredTop sz="94660"/>
  </p:normalViewPr>
  <p:slideViewPr>
    <p:cSldViewPr snapToGrid="0">
      <p:cViewPr>
        <p:scale>
          <a:sx n="112" d="100"/>
          <a:sy n="112" d="100"/>
        </p:scale>
        <p:origin x="344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891E9-8A76-934E-B98F-F4A13FE5C8DB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4E77F-0741-AB4C-A9B1-86BF7747FF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03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 </a:t>
            </a:r>
            <a:endParaRPr lang="en-US" altLang="ko-KR" sz="800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r>
              <a:rPr lang="en-US" altLang="ko-KR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1.</a:t>
            </a:r>
            <a:r>
              <a:rPr lang="ko-KR" altLang="en-US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여름은 낮의 길이가 길어져 밤에 더욱 치킨의 소비량을 증가시켰다</a:t>
            </a:r>
            <a:r>
              <a:rPr lang="en-US" altLang="ko-KR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.</a:t>
            </a:r>
          </a:p>
          <a:p>
            <a:endParaRPr lang="en-US" altLang="ko-KR" sz="800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r>
              <a:rPr lang="en-US" altLang="ko-KR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2.</a:t>
            </a:r>
            <a:r>
              <a:rPr lang="ko-KR" altLang="en-US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여름철의 복날 효과가 더욱 치킨 소비량을 증가시켰다</a:t>
            </a:r>
            <a:r>
              <a:rPr lang="en-US" altLang="ko-KR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. </a:t>
            </a:r>
          </a:p>
          <a:p>
            <a:endParaRPr lang="en-US" altLang="ko-KR" sz="800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r>
              <a:rPr lang="en-US" altLang="ko-KR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3.</a:t>
            </a:r>
            <a:r>
              <a:rPr lang="ko-KR" altLang="en-US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여름철 시원한 맥주가 더욱 치킨 소비량을 더욱 증가시켰다</a:t>
            </a:r>
            <a:r>
              <a:rPr lang="en-US" altLang="ko-KR" sz="80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9FC9C-5BDE-1543-B12C-6B8C89B2384D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89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9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7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6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169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039501" y="605527"/>
            <a:ext cx="3309938" cy="191809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039501" y="2632336"/>
            <a:ext cx="3309938" cy="191809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014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5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7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7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9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41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2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7" r:id="rId12"/>
    <p:sldLayoutId id="214748391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0.m4a"/><Relationship Id="rId7" Type="http://schemas.openxmlformats.org/officeDocument/2006/relationships/image" Target="../media/image16.pn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1.m4a"/><Relationship Id="rId7" Type="http://schemas.openxmlformats.org/officeDocument/2006/relationships/image" Target="../media/image19.png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12.m4a"/><Relationship Id="rId7" Type="http://schemas.openxmlformats.org/officeDocument/2006/relationships/image" Target="../media/image22.png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3.png"/><Relationship Id="rId2" Type="http://schemas.microsoft.com/office/2007/relationships/media" Target="../media/media13.m4a"/><Relationship Id="rId1" Type="http://schemas.openxmlformats.org/officeDocument/2006/relationships/tags" Target="../tags/tag9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6.tiff"/><Relationship Id="rId4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28.tiff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9.m4a"/><Relationship Id="rId7" Type="http://schemas.openxmlformats.org/officeDocument/2006/relationships/image" Target="../media/image31.png"/><Relationship Id="rId2" Type="http://schemas.microsoft.com/office/2007/relationships/media" Target="../media/media19.m4a"/><Relationship Id="rId1" Type="http://schemas.openxmlformats.org/officeDocument/2006/relationships/tags" Target="../tags/tag1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image" Target="../media/image8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8.m4a"/><Relationship Id="rId7" Type="http://schemas.openxmlformats.org/officeDocument/2006/relationships/image" Target="../media/image11.pn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13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405539" y="2225928"/>
            <a:ext cx="4604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kern="100" spc="2250" dirty="0">
                <a:latin typeface="PT Sans" panose="020B0503020203020204" pitchFamily="34" charset="0"/>
                <a:ea typeface="PT Sans" panose="020B0503020203020204" pitchFamily="34" charset="0"/>
              </a:rPr>
              <a:t>CHICKEN</a:t>
            </a:r>
            <a:endParaRPr lang="id-ID" sz="3600" kern="100" spc="2250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473273" y="2061755"/>
            <a:ext cx="4201201" cy="973079"/>
            <a:chOff x="3297697" y="2749007"/>
            <a:chExt cx="5601601" cy="1297438"/>
          </a:xfrm>
        </p:grpSpPr>
        <p:grpSp>
          <p:nvGrpSpPr>
            <p:cNvPr id="29" name="Group 28"/>
            <p:cNvGrpSpPr/>
            <p:nvPr/>
          </p:nvGrpSpPr>
          <p:grpSpPr>
            <a:xfrm>
              <a:off x="8524598" y="2749007"/>
              <a:ext cx="374700" cy="1297438"/>
              <a:chOff x="8310529" y="2560320"/>
              <a:chExt cx="374700" cy="12974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10529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 flipH="1">
              <a:off x="3297697" y="2749007"/>
              <a:ext cx="374700" cy="1297438"/>
              <a:chOff x="8310529" y="2560320"/>
              <a:chExt cx="374700" cy="1297438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8310529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>
              <a:off x="3298957" y="2755446"/>
              <a:ext cx="55972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98E7551-7F7D-4A90-8834-22132B9570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2" b="65097"/>
          <a:stretch/>
        </p:blipFill>
        <p:spPr>
          <a:xfrm>
            <a:off x="4319398" y="1678184"/>
            <a:ext cx="408390" cy="393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186ECA-14E6-4F52-AF9A-5DA4E6DD7F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2" b="65097"/>
          <a:stretch/>
        </p:blipFill>
        <p:spPr>
          <a:xfrm>
            <a:off x="5489503" y="1781387"/>
            <a:ext cx="301208" cy="2900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756419-F028-4010-88B3-A31108BE26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2" b="65097"/>
          <a:stretch/>
        </p:blipFill>
        <p:spPr>
          <a:xfrm>
            <a:off x="3136771" y="1781387"/>
            <a:ext cx="301207" cy="2900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54298" y="2919418"/>
            <a:ext cx="365058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kern="100" spc="750" dirty="0">
                <a:latin typeface="PT Sans" panose="020B0503020203020204" pitchFamily="34" charset="0"/>
                <a:ea typeface="PT Sans" panose="020B0503020203020204" pitchFamily="34" charset="0"/>
              </a:rPr>
              <a:t>Team - DOIT</a:t>
            </a:r>
            <a:endParaRPr lang="id-ID" sz="1050" kern="100" spc="750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E0B43-0D2C-439D-8345-38DB06C15ECF}"/>
              </a:ext>
            </a:extLst>
          </p:cNvPr>
          <p:cNvSpPr txBox="1"/>
          <p:nvPr/>
        </p:nvSpPr>
        <p:spPr>
          <a:xfrm>
            <a:off x="7152639" y="3911600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21800007  </a:t>
            </a:r>
            <a:r>
              <a:rPr lang="ko-KR" altLang="en-US" b="1" dirty="0"/>
              <a:t>강예빈</a:t>
            </a:r>
            <a:endParaRPr lang="en-US" altLang="ko-KR" b="1" dirty="0"/>
          </a:p>
          <a:p>
            <a:r>
              <a:rPr lang="en-US" altLang="ko-KR" b="1" dirty="0"/>
              <a:t>21800491  </a:t>
            </a:r>
            <a:r>
              <a:rPr lang="ko-KR" altLang="en-US" b="1" dirty="0"/>
              <a:t>윤수빈</a:t>
            </a:r>
            <a:endParaRPr lang="en-US" altLang="ko-KR" b="1" dirty="0"/>
          </a:p>
          <a:p>
            <a:r>
              <a:rPr lang="en-US" altLang="ko-KR" b="1" dirty="0"/>
              <a:t>21600021  </a:t>
            </a:r>
            <a:r>
              <a:rPr lang="ko-KR" altLang="en-US" b="1" dirty="0" err="1"/>
              <a:t>고은총</a:t>
            </a:r>
            <a:endParaRPr lang="en-US" altLang="ko-KR" b="1" dirty="0"/>
          </a:p>
          <a:p>
            <a:r>
              <a:rPr lang="en-US" altLang="ko-KR" b="1" dirty="0"/>
              <a:t>21600212  </a:t>
            </a:r>
            <a:r>
              <a:rPr lang="ko-KR" altLang="en-US" b="1" dirty="0"/>
              <a:t>남진우</a:t>
            </a:r>
            <a:endParaRPr lang="en-US" altLang="ko-KR" b="1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B305422-0B1C-A243-80CD-CAEB37988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9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3"/>
    </mc:Choice>
    <mc:Fallback>
      <p:transition spd="slow" advTm="14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6984" y="986200"/>
            <a:ext cx="7577528" cy="3432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1384604" y="683339"/>
            <a:ext cx="654144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축제 지역의 치킨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7FC94-30C3-45C9-B319-0E639FC38C92}"/>
              </a:ext>
            </a:extLst>
          </p:cNvPr>
          <p:cNvSpPr txBox="1"/>
          <p:nvPr/>
        </p:nvSpPr>
        <p:spPr>
          <a:xfrm>
            <a:off x="7588411" y="714985"/>
            <a:ext cx="986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04</a:t>
            </a:r>
            <a:endParaRPr lang="id-ID" sz="1000" b="1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5FBC17-6215-8B4C-A136-C1AAAA28533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3069" y="1388491"/>
            <a:ext cx="4651366" cy="30298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DFB13C-019B-D846-BABE-6B1D1989804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786160" y="1379086"/>
            <a:ext cx="5190374" cy="30567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2BB4C2-A071-4C4A-9852-45808D5F305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293214" y="1379086"/>
            <a:ext cx="5727700" cy="25527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F53D8D4-CF79-244C-B9DA-0D1D96FAFD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91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10"/>
    </mc:Choice>
    <mc:Fallback>
      <p:transition spd="slow" advTm="32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11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6984" y="986200"/>
            <a:ext cx="7577528" cy="3432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1384604" y="683339"/>
            <a:ext cx="654144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치킨 </a:t>
            </a:r>
            <a:r>
              <a:rPr lang="ko-KR" altLang="en-US" sz="3300" b="1" dirty="0" err="1">
                <a:latin typeface="PT Sans" panose="020B0503020203020204"/>
                <a:ea typeface="PT Sans" panose="020B0503020203020204" pitchFamily="34" charset="0"/>
              </a:rPr>
              <a:t>요일별</a:t>
            </a:r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 매출 </a:t>
            </a:r>
            <a:r>
              <a:rPr lang="en-US" altLang="ko-KR" sz="3300" b="1" dirty="0">
                <a:latin typeface="PT Sans" panose="020B0503020203020204"/>
                <a:ea typeface="PT Sans" panose="020B0503020203020204" pitchFamily="34" charset="0"/>
              </a:rPr>
              <a:t>SUM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7FC94-30C3-45C9-B319-0E639FC38C92}"/>
              </a:ext>
            </a:extLst>
          </p:cNvPr>
          <p:cNvSpPr txBox="1"/>
          <p:nvPr/>
        </p:nvSpPr>
        <p:spPr>
          <a:xfrm>
            <a:off x="7588411" y="714985"/>
            <a:ext cx="986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05</a:t>
            </a:r>
            <a:endParaRPr lang="id-ID" sz="1000" b="1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31703E-5CAA-2A40-85E4-934899249BA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" r="4379" b="14468"/>
          <a:stretch/>
        </p:blipFill>
        <p:spPr>
          <a:xfrm>
            <a:off x="407594" y="1308497"/>
            <a:ext cx="5476839" cy="2798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0403D2-26C1-814C-A7C2-B64F4D672801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06" r="4380" b="12384"/>
          <a:stretch/>
        </p:blipFill>
        <p:spPr>
          <a:xfrm>
            <a:off x="1384604" y="1474589"/>
            <a:ext cx="5476839" cy="30363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506B653-57E3-3647-8CF6-88A931981A9F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7" r="811" b="12384"/>
          <a:stretch/>
        </p:blipFill>
        <p:spPr>
          <a:xfrm>
            <a:off x="2890583" y="1841590"/>
            <a:ext cx="5681197" cy="2986511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3256187-4789-4046-867F-192191FB30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4446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52"/>
    </mc:Choice>
    <mc:Fallback>
      <p:transition spd="slow" advTm="4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11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6984" y="986200"/>
            <a:ext cx="7577528" cy="3432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1384604" y="683339"/>
            <a:ext cx="452851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지역별 매출 증가 추이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7FC94-30C3-45C9-B319-0E639FC38C92}"/>
              </a:ext>
            </a:extLst>
          </p:cNvPr>
          <p:cNvSpPr txBox="1"/>
          <p:nvPr/>
        </p:nvSpPr>
        <p:spPr>
          <a:xfrm>
            <a:off x="7588411" y="714985"/>
            <a:ext cx="986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06</a:t>
            </a:r>
            <a:endParaRPr lang="id-ID" sz="1000" b="1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C3EEAB-7FF9-F641-962E-583CA49A7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51" y="1308497"/>
            <a:ext cx="8766810" cy="1527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BDF092-E1BC-F642-BDF9-EEF61C743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1" y="1989300"/>
            <a:ext cx="8827260" cy="1527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5EB405-A50E-6046-B4A6-EA3EB2A4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80" y="2748544"/>
            <a:ext cx="8730691" cy="14898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5AE2721-F024-E145-95A5-7F4CC9F97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80" y="3265959"/>
            <a:ext cx="8827260" cy="1513245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79FF8B0B-CEA3-C54E-BBC2-EF7F733E10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225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66"/>
    </mc:Choice>
    <mc:Fallback>
      <p:transition spd="slow" advTm="41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2" grpId="0" animBg="1"/>
      <p:bldP spid="11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6984" y="986200"/>
            <a:ext cx="7577528" cy="3432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1384604" y="683339"/>
            <a:ext cx="452851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300" b="1" dirty="0" err="1">
                <a:latin typeface="PT Sans" panose="020B0503020203020204"/>
                <a:ea typeface="PT Sans" panose="020B0503020203020204" pitchFamily="34" charset="0"/>
              </a:rPr>
              <a:t>축제별</a:t>
            </a:r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 치킨 랭크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7FC94-30C3-45C9-B319-0E639FC38C92}"/>
              </a:ext>
            </a:extLst>
          </p:cNvPr>
          <p:cNvSpPr txBox="1"/>
          <p:nvPr/>
        </p:nvSpPr>
        <p:spPr>
          <a:xfrm>
            <a:off x="7588411" y="714985"/>
            <a:ext cx="986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07</a:t>
            </a:r>
            <a:endParaRPr lang="id-ID" sz="1000" b="1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77ED62-1D9F-F947-AF6D-CC7621C8A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274" y="1289223"/>
            <a:ext cx="863396" cy="9507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381A6C-7526-3148-950D-53C1EED1C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548" y="1283503"/>
            <a:ext cx="863396" cy="9507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4EF9F6-B82B-4242-8A17-DE593CBC9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822" y="1289935"/>
            <a:ext cx="863396" cy="950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A0292-D13E-DC48-B3D9-71AD81F3B729}"/>
              </a:ext>
            </a:extLst>
          </p:cNvPr>
          <p:cNvSpPr txBox="1"/>
          <p:nvPr/>
        </p:nvSpPr>
        <p:spPr>
          <a:xfrm>
            <a:off x="1036712" y="2257389"/>
            <a:ext cx="1330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보령머드축제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479296-920E-7B45-BA13-2ED78358E82F}"/>
              </a:ext>
            </a:extLst>
          </p:cNvPr>
          <p:cNvSpPr txBox="1"/>
          <p:nvPr/>
        </p:nvSpPr>
        <p:spPr>
          <a:xfrm>
            <a:off x="1036712" y="1532237"/>
            <a:ext cx="1330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포항불꽃축제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614348-9D25-444C-A836-ADDFE8681A78}"/>
              </a:ext>
            </a:extLst>
          </p:cNvPr>
          <p:cNvSpPr txBox="1"/>
          <p:nvPr/>
        </p:nvSpPr>
        <p:spPr>
          <a:xfrm>
            <a:off x="1036712" y="2953826"/>
            <a:ext cx="1330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울산장미축제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65C3C-3A72-A745-812C-A97D46CB8F8E}"/>
              </a:ext>
            </a:extLst>
          </p:cNvPr>
          <p:cNvSpPr txBox="1"/>
          <p:nvPr/>
        </p:nvSpPr>
        <p:spPr>
          <a:xfrm>
            <a:off x="1036712" y="3635972"/>
            <a:ext cx="1330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함평나비축제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956FCA-341E-7E40-9DD4-91B2D7E6D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88" y="1304763"/>
            <a:ext cx="863396" cy="9507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0964ED-B408-5A43-8454-E296995FD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218" y="1313331"/>
            <a:ext cx="863396" cy="9507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9B0A8E-9B00-5549-ABBD-D2BDC3CFE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348" y="1298331"/>
            <a:ext cx="863396" cy="9507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6552A3-41E0-A64A-BE43-495DE98C5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046" y="1295418"/>
            <a:ext cx="863396" cy="9507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3BB88F-2ACB-CF45-BBB1-3485AEB7F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842" y="1972256"/>
            <a:ext cx="863396" cy="9507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19D41E-06AF-DA4B-9BC1-A7D021692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116" y="1966536"/>
            <a:ext cx="863396" cy="9507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C9EC08-C650-DC43-A1E1-BBCCF54E3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390" y="1972968"/>
            <a:ext cx="863396" cy="9507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BD74AE-E44C-FA46-8B5E-325A62251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656" y="1987796"/>
            <a:ext cx="863396" cy="9507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F7348B-A618-664B-8FF0-C19AD7DE3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786" y="1996364"/>
            <a:ext cx="863396" cy="9507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7179FB3-8E35-8845-88A5-4C7443A3F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916" y="1981364"/>
            <a:ext cx="863396" cy="95076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43DA6D-3A20-BB43-A274-9313DF477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842" y="2635438"/>
            <a:ext cx="863396" cy="95076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B358596-B70D-0840-BCBB-67DA9A5CA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116" y="2629718"/>
            <a:ext cx="863396" cy="95076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70AE2BD-D115-B846-B681-E6A8EF7F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390" y="2636150"/>
            <a:ext cx="863396" cy="95076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67B5DBE-1590-1842-B551-66619854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656" y="2650978"/>
            <a:ext cx="863396" cy="9507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9D0BD40-1FAC-3F4B-B556-A477358BA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410" y="3356213"/>
            <a:ext cx="863396" cy="95076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96FDB7F-B05C-054F-A05C-78B44D6A4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684" y="3350493"/>
            <a:ext cx="863396" cy="95076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558B4BA-BEF0-2543-BCE0-4A3618E9C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958" y="3356925"/>
            <a:ext cx="863396" cy="95076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92CADFA-576A-C94B-B044-67FE6B870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744" y="1291898"/>
            <a:ext cx="863396" cy="950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90D159-4A7A-3647-839A-0454F9756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184" y="282074"/>
            <a:ext cx="1416147" cy="1046257"/>
          </a:xfrm>
          <a:prstGeom prst="rect">
            <a:avLst/>
          </a:prstGeom>
        </p:spPr>
      </p:pic>
      <p:pic>
        <p:nvPicPr>
          <p:cNvPr id="42" name="오디오 41">
            <a:hlinkClick r:id="" action="ppaction://media"/>
            <a:extLst>
              <a:ext uri="{FF2B5EF4-FFF2-40B4-BE49-F238E27FC236}">
                <a16:creationId xmlns:a16="http://schemas.microsoft.com/office/drawing/2014/main" id="{BCBD3ECB-5FA9-3744-A695-2D0BBAC35D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11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91"/>
    </mc:Choice>
    <mc:Fallback>
      <p:transition spd="slow" advTm="48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12" grpId="0" animBg="1"/>
      <p:bldP spid="11" grpId="0" animBg="1"/>
      <p:bldP spid="7" grpId="0"/>
      <p:bldP spid="5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6984" y="986200"/>
            <a:ext cx="7577528" cy="3432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1384604" y="683339"/>
            <a:ext cx="452851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데이터시각화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7FC94-30C3-45C9-B319-0E639FC38C92}"/>
              </a:ext>
            </a:extLst>
          </p:cNvPr>
          <p:cNvSpPr txBox="1"/>
          <p:nvPr/>
        </p:nvSpPr>
        <p:spPr>
          <a:xfrm>
            <a:off x="7588411" y="714985"/>
            <a:ext cx="986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08</a:t>
            </a:r>
            <a:endParaRPr lang="id-ID" sz="1000" b="1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8C8F7-EF8C-2945-8786-886E2E403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07" t="8784" r="9739" b="13285"/>
          <a:stretch/>
        </p:blipFill>
        <p:spPr>
          <a:xfrm>
            <a:off x="1054250" y="1391290"/>
            <a:ext cx="4528516" cy="2919277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6FE3230-202A-B545-835D-2258DD4A5F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282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23"/>
    </mc:Choice>
    <mc:Fallback>
      <p:transition spd="slow" advTm="26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  <p:bldP spid="11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E8189E-53EC-4203-81B7-038CF2D15C33}"/>
              </a:ext>
            </a:extLst>
          </p:cNvPr>
          <p:cNvSpPr txBox="1"/>
          <p:nvPr/>
        </p:nvSpPr>
        <p:spPr>
          <a:xfrm>
            <a:off x="1682902" y="2271668"/>
            <a:ext cx="577819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latin typeface="PT Sans" panose="020B0503020203020204"/>
                <a:ea typeface="PT Sans" panose="020B0503020203020204" pitchFamily="34" charset="0"/>
              </a:rPr>
              <a:t> </a:t>
            </a:r>
            <a:r>
              <a:rPr lang="en-US" altLang="ko-KR" sz="3300" b="1" dirty="0">
                <a:latin typeface="PT Sans" panose="020B0503020203020204"/>
                <a:ea typeface="PT Sans" panose="020B0503020203020204" pitchFamily="34" charset="0"/>
              </a:rPr>
              <a:t>New Insights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C4C7F07-4AC8-42F4-87A2-196B15E62D42}"/>
              </a:ext>
            </a:extLst>
          </p:cNvPr>
          <p:cNvGrpSpPr/>
          <p:nvPr/>
        </p:nvGrpSpPr>
        <p:grpSpPr>
          <a:xfrm>
            <a:off x="1422400" y="2061755"/>
            <a:ext cx="6248400" cy="973079"/>
            <a:chOff x="3297697" y="2749007"/>
            <a:chExt cx="5598475" cy="1297438"/>
          </a:xfrm>
          <a:effectLst/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4561AB7E-9F7A-48F2-837F-BE05170B1BBE}"/>
                </a:ext>
              </a:extLst>
            </p:cNvPr>
            <p:cNvGrpSpPr/>
            <p:nvPr/>
          </p:nvGrpSpPr>
          <p:grpSpPr>
            <a:xfrm>
              <a:off x="8519387" y="2749007"/>
              <a:ext cx="374700" cy="1297438"/>
              <a:chOff x="8305318" y="2560320"/>
              <a:chExt cx="374700" cy="1297438"/>
            </a:xfrm>
          </p:grpSpPr>
          <p:cxnSp>
            <p:nvCxnSpPr>
              <p:cNvPr id="9" name="Straight Connector 10">
                <a:extLst>
                  <a:ext uri="{FF2B5EF4-FFF2-40B4-BE49-F238E27FC236}">
                    <a16:creationId xmlns:a16="http://schemas.microsoft.com/office/drawing/2014/main" id="{5500730B-48EF-4B8D-8060-A2D3DEF66531}"/>
                  </a:ext>
                </a:extLst>
              </p:cNvPr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11">
                <a:extLst>
                  <a:ext uri="{FF2B5EF4-FFF2-40B4-BE49-F238E27FC236}">
                    <a16:creationId xmlns:a16="http://schemas.microsoft.com/office/drawing/2014/main" id="{DB4363CB-C157-43D6-97E7-D390091F75B4}"/>
                  </a:ext>
                </a:extLst>
              </p:cNvPr>
              <p:cNvCxnSpPr/>
              <p:nvPr/>
            </p:nvCxnSpPr>
            <p:spPr>
              <a:xfrm flipV="1">
                <a:off x="8305318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36DD3B01-4350-47D3-9F12-F9F196C652CD}"/>
                </a:ext>
              </a:extLst>
            </p:cNvPr>
            <p:cNvGrpSpPr/>
            <p:nvPr/>
          </p:nvGrpSpPr>
          <p:grpSpPr>
            <a:xfrm flipH="1">
              <a:off x="3297697" y="2749007"/>
              <a:ext cx="374700" cy="1297438"/>
              <a:chOff x="8310529" y="2560320"/>
              <a:chExt cx="374700" cy="1297438"/>
            </a:xfrm>
          </p:grpSpPr>
          <p:cxnSp>
            <p:nvCxnSpPr>
              <p:cNvPr id="7" name="Straight Connector 8">
                <a:extLst>
                  <a:ext uri="{FF2B5EF4-FFF2-40B4-BE49-F238E27FC236}">
                    <a16:creationId xmlns:a16="http://schemas.microsoft.com/office/drawing/2014/main" id="{8E1BA5A3-8835-4A08-8770-291EDF611E45}"/>
                  </a:ext>
                </a:extLst>
              </p:cNvPr>
              <p:cNvCxnSpPr/>
              <p:nvPr/>
            </p:nvCxnSpPr>
            <p:spPr>
              <a:xfrm>
                <a:off x="8670617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9">
                <a:extLst>
                  <a:ext uri="{FF2B5EF4-FFF2-40B4-BE49-F238E27FC236}">
                    <a16:creationId xmlns:a16="http://schemas.microsoft.com/office/drawing/2014/main" id="{D2013DF0-3282-4A1E-AE0C-A7983B60FFB8}"/>
                  </a:ext>
                </a:extLst>
              </p:cNvPr>
              <p:cNvCxnSpPr/>
              <p:nvPr/>
            </p:nvCxnSpPr>
            <p:spPr>
              <a:xfrm flipV="1">
                <a:off x="8310529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7">
              <a:extLst>
                <a:ext uri="{FF2B5EF4-FFF2-40B4-BE49-F238E27FC236}">
                  <a16:creationId xmlns:a16="http://schemas.microsoft.com/office/drawing/2014/main" id="{C2C56A2E-83E2-4A96-8535-8D3B9BE44603}"/>
                </a:ext>
              </a:extLst>
            </p:cNvPr>
            <p:cNvCxnSpPr/>
            <p:nvPr/>
          </p:nvCxnSpPr>
          <p:spPr>
            <a:xfrm>
              <a:off x="3298957" y="2755446"/>
              <a:ext cx="55972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8B901860-23C4-BF48-BC21-DC69BFBA5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2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9"/>
    </mc:Choice>
    <mc:Fallback>
      <p:transition spd="slow" advTm="9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6116" y="433137"/>
            <a:ext cx="7579895" cy="43073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EE0ABE-7AE6-4E48-A14A-6F60330E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50" y="1276350"/>
            <a:ext cx="3975100" cy="25908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B83398E-C39D-124F-9CF6-50CB127D3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65"/>
    </mc:Choice>
    <mc:Fallback>
      <p:transition spd="slow" advTm="36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6116" y="433137"/>
            <a:ext cx="7579895" cy="43073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1A0C4D-4711-1641-8840-70253DBE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69" y="614279"/>
            <a:ext cx="4731850" cy="3576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EA0809-B12B-AA40-8AF8-796ACC43C4BE}"/>
              </a:ext>
            </a:extLst>
          </p:cNvPr>
          <p:cNvSpPr txBox="1"/>
          <p:nvPr/>
        </p:nvSpPr>
        <p:spPr>
          <a:xfrm>
            <a:off x="6731000" y="4322030"/>
            <a:ext cx="18528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예상 실패</a:t>
            </a:r>
            <a:r>
              <a:rPr kumimoji="1" lang="en-US" altLang="ko-KR" dirty="0"/>
              <a:t>….</a:t>
            </a:r>
            <a:endParaRPr kumimoji="1"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4DD4F3F-262A-F446-AF38-899C9292A4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97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6"/>
    </mc:Choice>
    <mc:Fallback>
      <p:transition spd="slow" advTm="14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왼쪽 화살표[L] 21">
            <a:extLst>
              <a:ext uri="{FF2B5EF4-FFF2-40B4-BE49-F238E27FC236}">
                <a16:creationId xmlns:a16="http://schemas.microsoft.com/office/drawing/2014/main" id="{2C25EA09-D1D5-214A-9A4E-2C04055CF2D1}"/>
              </a:ext>
            </a:extLst>
          </p:cNvPr>
          <p:cNvSpPr/>
          <p:nvPr/>
        </p:nvSpPr>
        <p:spPr>
          <a:xfrm>
            <a:off x="6211298" y="2204129"/>
            <a:ext cx="741375" cy="28302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800"/>
          </a:p>
        </p:txBody>
      </p:sp>
      <p:sp>
        <p:nvSpPr>
          <p:cNvPr id="24" name="왼쪽 화살표[L] 23">
            <a:extLst>
              <a:ext uri="{FF2B5EF4-FFF2-40B4-BE49-F238E27FC236}">
                <a16:creationId xmlns:a16="http://schemas.microsoft.com/office/drawing/2014/main" id="{F9ADD802-92CE-9843-B499-54D563BA5305}"/>
              </a:ext>
            </a:extLst>
          </p:cNvPr>
          <p:cNvSpPr/>
          <p:nvPr/>
        </p:nvSpPr>
        <p:spPr>
          <a:xfrm>
            <a:off x="6216560" y="2755151"/>
            <a:ext cx="741375" cy="28302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3C9A18-957C-DF44-BBDE-DCA73CC4A4A7}"/>
              </a:ext>
            </a:extLst>
          </p:cNvPr>
          <p:cNvSpPr txBox="1"/>
          <p:nvPr/>
        </p:nvSpPr>
        <p:spPr>
          <a:xfrm>
            <a:off x="7032904" y="222022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dirty="0">
                <a:solidFill>
                  <a:srgbClr val="FF0000"/>
                </a:solidFill>
              </a:rPr>
              <a:t>예상한 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890972-1065-0342-861E-BF20122C592E}"/>
              </a:ext>
            </a:extLst>
          </p:cNvPr>
          <p:cNvSpPr/>
          <p:nvPr/>
        </p:nvSpPr>
        <p:spPr>
          <a:xfrm>
            <a:off x="7119465" y="2760365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800" dirty="0">
                <a:solidFill>
                  <a:srgbClr val="FF0000"/>
                </a:solidFill>
              </a:rPr>
              <a:t>실제 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5166E50-0BBC-2D4F-B759-19853CBEA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571" y="0"/>
            <a:ext cx="5025788" cy="51435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B6466E7-7D4D-9646-A857-E0812EAA31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54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79"/>
    </mc:Choice>
    <mc:Fallback>
      <p:transition spd="slow" advTm="39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 animBg="1"/>
      <p:bldP spid="24" grpId="0" animBg="1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6985" y="986201"/>
            <a:ext cx="7577528" cy="3432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1384604" y="683339"/>
            <a:ext cx="3253419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PT Sans" panose="020B0503020203020204"/>
                <a:ea typeface="PT Sans" panose="020B0503020203020204" pitchFamily="34" charset="0"/>
              </a:rPr>
              <a:t>Why Summer?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1080" y="1586364"/>
            <a:ext cx="3253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.</a:t>
            </a:r>
          </a:p>
          <a:p>
            <a:endParaRPr lang="en-US" sz="750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endParaRPr lang="en-US" sz="750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endParaRPr lang="id-ID" sz="750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E8247-F3F8-471F-83AA-DEA64998D622}"/>
              </a:ext>
            </a:extLst>
          </p:cNvPr>
          <p:cNvSpPr txBox="1"/>
          <p:nvPr/>
        </p:nvSpPr>
        <p:spPr>
          <a:xfrm>
            <a:off x="7588411" y="714986"/>
            <a:ext cx="986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04</a:t>
            </a:r>
            <a:endParaRPr lang="id-ID" sz="1000" b="1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2AB971-B0FC-F542-9E68-28B84FC54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006" y="1671652"/>
            <a:ext cx="1433280" cy="1922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D42382-F3B0-A044-BF3B-9579494CF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724" y="1660570"/>
            <a:ext cx="1778000" cy="1854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115E6B-FE4E-3C4A-A368-2774BEBE5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203" y="1586365"/>
            <a:ext cx="1955800" cy="1978916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D4D49E6-CD62-3641-9D68-76B9BBDA1D2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37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60"/>
    </mc:Choice>
    <mc:Fallback>
      <p:transition spd="slow" advTm="52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11" grpId="0" animBg="1"/>
      <p:bldP spid="1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03412"/>
            <a:ext cx="9144000" cy="43265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2E4017-48F9-4354-B1A4-9424B5FF5A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b="17793"/>
          <a:stretch/>
        </p:blipFill>
        <p:spPr>
          <a:xfrm>
            <a:off x="1" y="2702559"/>
            <a:ext cx="2176416" cy="2027445"/>
          </a:xfrm>
          <a:prstGeom prst="rect">
            <a:avLst/>
          </a:prstGeom>
        </p:spPr>
      </p:pic>
      <p:sp>
        <p:nvSpPr>
          <p:cNvPr id="8" name="Rectangle 1"/>
          <p:cNvSpPr/>
          <p:nvPr/>
        </p:nvSpPr>
        <p:spPr>
          <a:xfrm>
            <a:off x="1270000" y="2133239"/>
            <a:ext cx="7061200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PT Sans" panose="020B0503020203020204"/>
              </a:rPr>
              <a:t>바야흐로 </a:t>
            </a:r>
            <a:r>
              <a:rPr lang="en-US" altLang="ko-KR" sz="3600" b="1" dirty="0">
                <a:solidFill>
                  <a:schemeClr val="bg1"/>
                </a:solidFill>
                <a:latin typeface="PT Sans" panose="020B0503020203020204"/>
              </a:rPr>
              <a:t>1</a:t>
            </a:r>
            <a:r>
              <a:rPr lang="ko-KR" altLang="en-US" sz="3600" b="1" dirty="0">
                <a:solidFill>
                  <a:schemeClr val="bg1"/>
                </a:solidFill>
                <a:latin typeface="PT Sans" panose="020B0503020203020204"/>
              </a:rPr>
              <a:t>인 </a:t>
            </a:r>
            <a:r>
              <a:rPr lang="en-US" altLang="ko-KR" sz="3600" b="1" dirty="0">
                <a:solidFill>
                  <a:schemeClr val="bg1"/>
                </a:solidFill>
                <a:latin typeface="PT Sans" panose="020B0503020203020204"/>
              </a:rPr>
              <a:t>1</a:t>
            </a:r>
            <a:r>
              <a:rPr lang="ko-KR" altLang="en-US" sz="3600" b="1" dirty="0">
                <a:solidFill>
                  <a:schemeClr val="bg1"/>
                </a:solidFill>
                <a:latin typeface="PT Sans" panose="020B0503020203020204"/>
              </a:rPr>
              <a:t>치킨 </a:t>
            </a:r>
            <a:r>
              <a:rPr lang="ko-KR" altLang="en-US" sz="3600" dirty="0">
                <a:solidFill>
                  <a:schemeClr val="bg1"/>
                </a:solidFill>
                <a:latin typeface="PT Sans" panose="020B0503020203020204"/>
              </a:rPr>
              <a:t>시대</a:t>
            </a:r>
            <a:r>
              <a:rPr lang="en-US" altLang="ko-KR" sz="3600" dirty="0">
                <a:solidFill>
                  <a:schemeClr val="bg1"/>
                </a:solidFill>
                <a:latin typeface="PT Sans" panose="020B0503020203020204"/>
              </a:rPr>
              <a:t>..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BC57C65-CBF7-4807-85DA-E4DF83F076E2}"/>
              </a:ext>
            </a:extLst>
          </p:cNvPr>
          <p:cNvSpPr/>
          <p:nvPr/>
        </p:nvSpPr>
        <p:spPr>
          <a:xfrm>
            <a:off x="1270000" y="1330833"/>
            <a:ext cx="7061200" cy="2481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PT Sans" panose="020B0503020203020204"/>
              </a:rPr>
              <a:t>치킨 시장 규모 </a:t>
            </a:r>
            <a:r>
              <a:rPr lang="en-US" altLang="ko-KR" sz="3600" dirty="0">
                <a:latin typeface="PT Sans" panose="020B0503020203020204"/>
              </a:rPr>
              <a:t>5</a:t>
            </a:r>
            <a:r>
              <a:rPr lang="ko-KR" altLang="en-US" sz="3600" dirty="0">
                <a:latin typeface="PT Sans" panose="020B0503020203020204"/>
              </a:rPr>
              <a:t>조</a:t>
            </a:r>
            <a:r>
              <a:rPr lang="ko-KR" altLang="en-US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￦</a:t>
            </a:r>
            <a:r>
              <a:rPr lang="ko-KR" altLang="en-US" sz="3600" b="1" dirty="0">
                <a:solidFill>
                  <a:srgbClr val="FF0000"/>
                </a:solidFill>
              </a:rPr>
              <a:t> 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PT Sans" panose="020B0503020203020204"/>
              </a:rPr>
              <a:t>1</a:t>
            </a:r>
            <a:r>
              <a:rPr lang="ko-KR" altLang="en-US" sz="3600" dirty="0">
                <a:solidFill>
                  <a:schemeClr val="bg1"/>
                </a:solidFill>
                <a:latin typeface="PT Sans" panose="020B0503020203020204"/>
              </a:rPr>
              <a:t>년간 소비된 치킨 </a:t>
            </a:r>
            <a:r>
              <a:rPr lang="en-US" altLang="ko-KR" sz="3600" dirty="0">
                <a:latin typeface="PT Sans" panose="020B0503020203020204"/>
              </a:rPr>
              <a:t>9</a:t>
            </a:r>
            <a:r>
              <a:rPr lang="ko-KR" altLang="en-US" sz="3600" dirty="0">
                <a:latin typeface="PT Sans" panose="020B0503020203020204"/>
              </a:rPr>
              <a:t>조 </a:t>
            </a:r>
            <a:r>
              <a:rPr lang="ko-KR" altLang="en-US" sz="3600" dirty="0">
                <a:solidFill>
                  <a:schemeClr val="bg1"/>
                </a:solidFill>
                <a:latin typeface="PT Sans" panose="020B0503020203020204"/>
              </a:rPr>
              <a:t>마리</a:t>
            </a:r>
            <a:endParaRPr lang="en-US" altLang="ko-KR" sz="3600" dirty="0">
              <a:solidFill>
                <a:schemeClr val="bg1"/>
              </a:solidFill>
              <a:latin typeface="PT Sans" panose="020B0503020203020204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PT Sans" panose="020B0503020203020204"/>
              </a:rPr>
              <a:t>SNS</a:t>
            </a:r>
            <a:r>
              <a:rPr lang="ko-KR" altLang="en-US" sz="3600" dirty="0">
                <a:solidFill>
                  <a:schemeClr val="bg1"/>
                </a:solidFill>
                <a:latin typeface="PT Sans" panose="020B0503020203020204"/>
              </a:rPr>
              <a:t>에 언급된 횟수 약 </a:t>
            </a:r>
            <a:r>
              <a:rPr lang="en-US" altLang="ko-KR" sz="3600" dirty="0">
                <a:latin typeface="PT Sans" panose="020B0503020203020204"/>
              </a:rPr>
              <a:t>1370</a:t>
            </a:r>
            <a:r>
              <a:rPr lang="ko-KR" altLang="en-US" sz="3600" dirty="0">
                <a:latin typeface="PT Sans" panose="020B0503020203020204"/>
              </a:rPr>
              <a:t>만 </a:t>
            </a:r>
            <a:r>
              <a:rPr lang="ko-KR" altLang="en-US" sz="3600" dirty="0">
                <a:solidFill>
                  <a:schemeClr val="bg1"/>
                </a:solidFill>
                <a:latin typeface="PT Sans" panose="020B0503020203020204"/>
              </a:rPr>
              <a:t>회</a:t>
            </a:r>
            <a:endParaRPr lang="en-US" altLang="ko-KR" sz="3600" dirty="0">
              <a:solidFill>
                <a:schemeClr val="bg1"/>
              </a:solidFill>
              <a:latin typeface="PT Sans" panose="020B0503020203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DCE3E-EA5F-4E1A-B880-060D3876FF96}"/>
              </a:ext>
            </a:extLst>
          </p:cNvPr>
          <p:cNvSpPr txBox="1"/>
          <p:nvPr/>
        </p:nvSpPr>
        <p:spPr>
          <a:xfrm>
            <a:off x="5837394" y="2297549"/>
            <a:ext cx="9428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b="1">
                <a:solidFill>
                  <a:schemeClr val="accent2"/>
                </a:solidFill>
                <a:latin typeface="PT Sans" panose="020B0503020203020204"/>
              </a:rPr>
              <a:t>9</a:t>
            </a:r>
            <a:r>
              <a:rPr lang="ko-KR" altLang="en-US" sz="3800" b="1">
                <a:solidFill>
                  <a:schemeClr val="accent2"/>
                </a:solidFill>
                <a:latin typeface="PT Sans" panose="020B0503020203020204"/>
              </a:rPr>
              <a:t>억</a:t>
            </a:r>
            <a:endParaRPr lang="ko-KR" altLang="en-US" sz="38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2D4B3-CF5E-4B07-9556-3A8E9BA3A0B9}"/>
              </a:ext>
            </a:extLst>
          </p:cNvPr>
          <p:cNvSpPr txBox="1"/>
          <p:nvPr/>
        </p:nvSpPr>
        <p:spPr>
          <a:xfrm>
            <a:off x="5671324" y="1473565"/>
            <a:ext cx="9428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b="1" dirty="0">
                <a:solidFill>
                  <a:srgbClr val="FF0000"/>
                </a:solidFill>
                <a:latin typeface="PT Sans" panose="020B0503020203020204"/>
              </a:rPr>
              <a:t>5</a:t>
            </a:r>
            <a:r>
              <a:rPr lang="ko-KR" altLang="en-US" sz="3800" b="1" dirty="0">
                <a:solidFill>
                  <a:srgbClr val="FF0000"/>
                </a:solidFill>
                <a:latin typeface="PT Sans" panose="020B0503020203020204"/>
              </a:rPr>
              <a:t>조</a:t>
            </a:r>
            <a:endParaRPr lang="ko-KR" altLang="en-US" sz="3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D1438-69EE-4AE8-A606-08A8120912C7}"/>
              </a:ext>
            </a:extLst>
          </p:cNvPr>
          <p:cNvSpPr txBox="1"/>
          <p:nvPr/>
        </p:nvSpPr>
        <p:spPr>
          <a:xfrm>
            <a:off x="5922796" y="3131693"/>
            <a:ext cx="17556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b="1" dirty="0">
                <a:solidFill>
                  <a:schemeClr val="accent2">
                    <a:lumMod val="75000"/>
                  </a:schemeClr>
                </a:solidFill>
                <a:latin typeface="PT Sans" panose="020B0503020203020204"/>
              </a:rPr>
              <a:t>1370</a:t>
            </a:r>
            <a:r>
              <a:rPr lang="ko-KR" altLang="en-US" sz="3800" b="1" dirty="0">
                <a:solidFill>
                  <a:schemeClr val="accent2">
                    <a:lumMod val="75000"/>
                  </a:schemeClr>
                </a:solidFill>
                <a:latin typeface="PT Sans" panose="020B0503020203020204"/>
              </a:rPr>
              <a:t>만</a:t>
            </a:r>
            <a:endParaRPr lang="ko-KR" altLang="en-US" sz="3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68E5260-AE69-8147-B07C-F62F015541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535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55"/>
    </mc:Choice>
    <mc:Fallback>
      <p:transition spd="slow" advTm="32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8" grpId="0"/>
      <p:bldP spid="8" grpId="1"/>
      <p:bldP spid="10" grpId="0"/>
      <p:bldP spid="3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41C4B07-C1E3-4E50-B638-5B57B3D716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"/>
                    </a14:imgEffect>
                    <a14:imgEffect>
                      <a14:colorTemperature colorTemp="6980"/>
                    </a14:imgEffect>
                    <a14:imgEffect>
                      <a14:saturation sat="0"/>
                    </a14:imgEffect>
                    <a14:imgEffect>
                      <a14:brightnessContrast bright="-68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79" y="883369"/>
            <a:ext cx="4263563" cy="31382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476026" y="2917572"/>
            <a:ext cx="4246718" cy="230832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bg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d-ID" sz="900" kern="100" spc="750" dirty="0">
                <a:latin typeface="PT Sans" panose="020B0503020203020204" pitchFamily="34" charset="0"/>
                <a:ea typeface="PT Sans" panose="020B0503020203020204" pitchFamily="34" charset="0"/>
              </a:rPr>
              <a:t>For Seeing The Presentation</a:t>
            </a:r>
            <a:endParaRPr lang="id-ID" sz="1050" kern="100" spc="750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6855" y="2239282"/>
            <a:ext cx="5648958" cy="646331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bg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d-ID" sz="3600" kern="100" spc="2250" dirty="0">
                <a:solidFill>
                  <a:sysClr val="windowText" lastClr="000000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THANK YOU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70321" y="2061755"/>
            <a:ext cx="5648958" cy="973079"/>
            <a:chOff x="3297697" y="2749007"/>
            <a:chExt cx="5598475" cy="1297438"/>
          </a:xfrm>
          <a:effectLst>
            <a:outerShdw blurRad="50800" dist="50800" dir="2700000" algn="ctr" rotWithShape="0">
              <a:schemeClr val="bg1">
                <a:lumMod val="50000"/>
              </a:schemeClr>
            </a:outerShdw>
          </a:effectLst>
        </p:grpSpPr>
        <p:grpSp>
          <p:nvGrpSpPr>
            <p:cNvPr id="6" name="Group 5"/>
            <p:cNvGrpSpPr/>
            <p:nvPr/>
          </p:nvGrpSpPr>
          <p:grpSpPr>
            <a:xfrm>
              <a:off x="8519387" y="2749007"/>
              <a:ext cx="374700" cy="1297438"/>
              <a:chOff x="8305318" y="2560320"/>
              <a:chExt cx="374700" cy="129743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8305318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flipH="1">
              <a:off x="3297697" y="2749007"/>
              <a:ext cx="374700" cy="1297438"/>
              <a:chOff x="8310529" y="2560320"/>
              <a:chExt cx="374700" cy="1297438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8670617" y="2560320"/>
                <a:ext cx="0" cy="129497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8310529" y="3855297"/>
                <a:ext cx="374700" cy="24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>
              <a:off x="3298957" y="2755446"/>
              <a:ext cx="55972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476A56C-1605-174F-9CC6-289E3ED66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0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03"/>
    </mc:Choice>
    <mc:Fallback>
      <p:transition spd="slow" advTm="41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03412"/>
            <a:ext cx="9144000" cy="43265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pic>
        <p:nvPicPr>
          <p:cNvPr id="1026" name="Picture 2" descr="포항불꽃축제에 대한 이미지 검색결과">
            <a:extLst>
              <a:ext uri="{FF2B5EF4-FFF2-40B4-BE49-F238E27FC236}">
                <a16:creationId xmlns:a16="http://schemas.microsoft.com/office/drawing/2014/main" id="{CB2E8790-CE50-4241-8D0E-24031938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709" y="413496"/>
            <a:ext cx="10111419" cy="4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/>
          <p:nvPr/>
        </p:nvSpPr>
        <p:spPr>
          <a:xfrm>
            <a:off x="762000" y="2072279"/>
            <a:ext cx="7620000" cy="81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PT Sans" panose="020B0503020203020204"/>
              </a:rPr>
              <a:t>과연 치킨을 언제 가장 많이 먹을까</a:t>
            </a:r>
            <a:r>
              <a:rPr lang="en-US" altLang="ko-KR" sz="3600" dirty="0">
                <a:solidFill>
                  <a:schemeClr val="bg1"/>
                </a:solidFill>
                <a:latin typeface="PT Sans" panose="020B0503020203020204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5F26D-435C-4F8F-A6D0-A5FAD4DBA097}"/>
              </a:ext>
            </a:extLst>
          </p:cNvPr>
          <p:cNvSpPr txBox="1"/>
          <p:nvPr/>
        </p:nvSpPr>
        <p:spPr>
          <a:xfrm>
            <a:off x="4018002" y="22457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축제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D1CD31-6755-4510-8915-E9701CDA4D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b="17793"/>
          <a:stretch/>
        </p:blipFill>
        <p:spPr>
          <a:xfrm>
            <a:off x="1" y="2702559"/>
            <a:ext cx="2176416" cy="2027445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7DF4834-F3C7-714C-BB2B-36AD7D1DEA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02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12"/>
    </mc:Choice>
    <mc:Fallback>
      <p:transition spd="slow" advTm="46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8" grpId="1"/>
      <p:bldP spid="8" grpId="2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cxnSp>
        <p:nvCxnSpPr>
          <p:cNvPr id="14" name="Straight Connector 13"/>
          <p:cNvCxnSpPr>
            <a:endCxn id="12" idx="2"/>
          </p:cNvCxnSpPr>
          <p:nvPr/>
        </p:nvCxnSpPr>
        <p:spPr>
          <a:xfrm>
            <a:off x="4572000" y="2037229"/>
            <a:ext cx="0" cy="31062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99597" y="3247464"/>
            <a:ext cx="10724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2000" y="4168587"/>
            <a:ext cx="104550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809033" y="4052529"/>
            <a:ext cx="257181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 2: 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지역코드 찾기</a:t>
            </a: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d-ID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16" y="2775284"/>
            <a:ext cx="385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</a:t>
            </a:r>
            <a:r>
              <a:rPr lang="en-US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 1</a:t>
            </a:r>
            <a:r>
              <a:rPr lang="ko-KR" altLang="en-US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:</a:t>
            </a:r>
            <a:r>
              <a:rPr lang="ko-KR" altLang="en-US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“I”</a:t>
            </a:r>
            <a:r>
              <a:rPr lang="ko-KR" altLang="en-US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을 기준으로 데이터 </a:t>
            </a:r>
            <a:r>
              <a:rPr lang="ko-KR" altLang="en-US" sz="1800" dirty="0" err="1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파싱</a:t>
            </a:r>
            <a:endParaRPr lang="id-ID" sz="1800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605" y="1020614"/>
            <a:ext cx="2477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300" b="1" spc="45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OUR</a:t>
            </a:r>
            <a:endParaRPr lang="en-US" sz="3300" b="1" spc="450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r>
              <a:rPr lang="en-US" sz="3300" b="1" spc="45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STEPS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69E6D50-7A75-5A43-91FA-50B419204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1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07"/>
    </mc:Choice>
    <mc:Fallback>
      <p:transition spd="slow" advTm="1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2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/>
          </a:p>
        </p:txBody>
      </p:sp>
      <p:cxnSp>
        <p:nvCxnSpPr>
          <p:cNvPr id="3" name="Straight Connector 2"/>
          <p:cNvCxnSpPr>
            <a:endCxn id="2" idx="2"/>
          </p:cNvCxnSpPr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29854" y="1593183"/>
            <a:ext cx="104214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62004" y="1265091"/>
            <a:ext cx="3267850" cy="46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 3: 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치킨 요일</a:t>
            </a: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별 매출 </a:t>
            </a:r>
            <a:r>
              <a:rPr lang="ko-KR" altLang="en-US" sz="1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파싱</a:t>
            </a:r>
            <a:endParaRPr lang="id-ID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1" y="2212764"/>
            <a:ext cx="10555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29854" y="2969619"/>
            <a:ext cx="104214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535" y="2781808"/>
            <a:ext cx="2571814" cy="46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 5: 1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달간의 매출</a:t>
            </a:r>
            <a:endParaRPr lang="id-ID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27595" y="2005042"/>
            <a:ext cx="351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4: </a:t>
            </a:r>
            <a:r>
              <a:rPr lang="ko-KR" altLang="en-US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축제 지역의 치킨 요일</a:t>
            </a:r>
            <a:r>
              <a:rPr lang="en-US" altLang="ko-KR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별 </a:t>
            </a:r>
            <a:r>
              <a:rPr lang="en-US" altLang="ko-KR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	</a:t>
            </a:r>
            <a:r>
              <a:rPr lang="ko-KR" altLang="en-US" sz="18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매출</a:t>
            </a:r>
            <a:endParaRPr lang="id-ID" sz="1800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3659B950-1B92-4B14-BA97-301F8DC3DA92}"/>
              </a:ext>
            </a:extLst>
          </p:cNvPr>
          <p:cNvCxnSpPr/>
          <p:nvPr/>
        </p:nvCxnSpPr>
        <p:spPr>
          <a:xfrm>
            <a:off x="4572001" y="3787499"/>
            <a:ext cx="10555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1">
            <a:extLst>
              <a:ext uri="{FF2B5EF4-FFF2-40B4-BE49-F238E27FC236}">
                <a16:creationId xmlns:a16="http://schemas.microsoft.com/office/drawing/2014/main" id="{B210B329-E483-4F7B-A4B1-2B1615482CE2}"/>
              </a:ext>
            </a:extLst>
          </p:cNvPr>
          <p:cNvSpPr/>
          <p:nvPr/>
        </p:nvSpPr>
        <p:spPr>
          <a:xfrm>
            <a:off x="5627594" y="3626365"/>
            <a:ext cx="3668805" cy="878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 6: 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평균 매출에 비해 축제</a:t>
            </a: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때 </a:t>
            </a: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증가한 매출 찾기</a:t>
            </a:r>
            <a:endParaRPr lang="id-ID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A0AE03-470A-443B-9F43-3ECBEF5BD80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888" y="3725517"/>
            <a:ext cx="2835965" cy="283596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EEDC530-E45E-1F4A-BB1E-050E458EC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2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2"/>
    </mc:Choice>
    <mc:Fallback>
      <p:transition spd="slow" advTm="18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7" grpId="0"/>
      <p:bldP spid="13" grpId="0"/>
      <p:bldP spid="21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4572000" y="0"/>
            <a:ext cx="0" cy="39624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29854" y="2041916"/>
            <a:ext cx="104214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2707" y="1749886"/>
            <a:ext cx="3194699" cy="46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 7: 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축제</a:t>
            </a: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별 치킨 랭크</a:t>
            </a:r>
            <a:endParaRPr lang="id-ID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46595" y="2795391"/>
            <a:ext cx="2571814" cy="46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 8: </a:t>
            </a:r>
            <a:r>
              <a:rPr lang="ko-KR" alt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데이터 시각화</a:t>
            </a:r>
            <a:endParaRPr lang="id-ID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572000" y="3237230"/>
            <a:ext cx="104550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67B5A13-AD1C-8446-802E-FE2D400431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888" y="3725517"/>
            <a:ext cx="2835965" cy="283596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85C33C-15F6-8042-A76E-0D74DFF41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1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4"/>
    </mc:Choice>
    <mc:Fallback>
      <p:transition spd="slow" advTm="20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6984" y="986200"/>
            <a:ext cx="7577528" cy="3432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1384604" y="683339"/>
            <a:ext cx="2664882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데이터 </a:t>
            </a:r>
            <a:r>
              <a:rPr lang="ko-KR" altLang="en-US" sz="3300" b="1" dirty="0" err="1">
                <a:latin typeface="PT Sans" panose="020B0503020203020204"/>
                <a:ea typeface="PT Sans" panose="020B0503020203020204" pitchFamily="34" charset="0"/>
              </a:rPr>
              <a:t>파싱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7FC94-30C3-45C9-B319-0E639FC38C92}"/>
              </a:ext>
            </a:extLst>
          </p:cNvPr>
          <p:cNvSpPr txBox="1"/>
          <p:nvPr/>
        </p:nvSpPr>
        <p:spPr>
          <a:xfrm>
            <a:off x="5801360" y="714985"/>
            <a:ext cx="277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01: </a:t>
            </a:r>
            <a:r>
              <a:rPr lang="ko-KR" altLang="en-US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데이터 수집 및 비교</a:t>
            </a:r>
            <a:endParaRPr lang="id-ID" altLang="ko-KR" sz="1000" b="1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484597-349E-AA4C-A406-D95D42527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9" t="14098" r="21048"/>
          <a:stretch/>
        </p:blipFill>
        <p:spPr>
          <a:xfrm>
            <a:off x="291073" y="1432800"/>
            <a:ext cx="3834614" cy="26698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D2D259-3AA0-9247-8C3F-1A152BBB1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17" y="1522354"/>
            <a:ext cx="3532163" cy="26401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E177D3-FCBB-D84E-AF7B-48F2ABB759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1" t="18689" r="20787"/>
          <a:stretch/>
        </p:blipFill>
        <p:spPr>
          <a:xfrm>
            <a:off x="4488473" y="1522354"/>
            <a:ext cx="4002384" cy="26474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ED191DF-8D90-DE4E-A224-B398C4CCF5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165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88"/>
    </mc:Choice>
    <mc:Fallback>
      <p:transition spd="slow" advTm="29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animBg="1"/>
      <p:bldP spid="11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6984" y="986200"/>
            <a:ext cx="7577528" cy="3432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1384604" y="683339"/>
            <a:ext cx="654144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지역코드 찾기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7FC94-30C3-45C9-B319-0E639FC38C92}"/>
              </a:ext>
            </a:extLst>
          </p:cNvPr>
          <p:cNvSpPr txBox="1"/>
          <p:nvPr/>
        </p:nvSpPr>
        <p:spPr>
          <a:xfrm>
            <a:off x="7588411" y="714985"/>
            <a:ext cx="986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02</a:t>
            </a:r>
            <a:endParaRPr lang="id-ID" sz="1000" b="1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C5F3B1-E86E-4C87-A596-C3C757917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56" y="2460544"/>
            <a:ext cx="5263887" cy="25862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B22C6B-452A-9540-99FB-FC5B0F5B4A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9" y="1204023"/>
            <a:ext cx="4088541" cy="25496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8C96E0-6F3C-A44C-A891-3686AA0EAD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15" y="2115232"/>
            <a:ext cx="4545151" cy="21666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C17743-3996-6845-BA22-32AE8A5964C4}"/>
              </a:ext>
            </a:extLst>
          </p:cNvPr>
          <p:cNvSpPr/>
          <p:nvPr/>
        </p:nvSpPr>
        <p:spPr>
          <a:xfrm>
            <a:off x="3172038" y="3198568"/>
            <a:ext cx="71365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dirty="0"/>
              <a:t>364301</a:t>
            </a:r>
            <a:endParaRPr lang="ko-KR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40574-26A7-2043-BE37-F9E4116ADBF9}"/>
              </a:ext>
            </a:extLst>
          </p:cNvPr>
          <p:cNvSpPr txBox="1"/>
          <p:nvPr/>
        </p:nvSpPr>
        <p:spPr>
          <a:xfrm>
            <a:off x="931333" y="1752600"/>
            <a:ext cx="1794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379116,</a:t>
            </a:r>
            <a:r>
              <a:rPr lang="ko-KR" altLang="en-US" dirty="0"/>
              <a:t> </a:t>
            </a:r>
            <a:r>
              <a:rPr lang="en-US" altLang="ko-KR" dirty="0"/>
              <a:t>370126</a:t>
            </a:r>
            <a:endParaRPr lang="ko-KR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647D7-6A31-3C4C-9EDF-085E5CFD8096}"/>
              </a:ext>
            </a:extLst>
          </p:cNvPr>
          <p:cNvSpPr txBox="1"/>
          <p:nvPr/>
        </p:nvSpPr>
        <p:spPr>
          <a:xfrm>
            <a:off x="4851400" y="4418355"/>
            <a:ext cx="10075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260206</a:t>
            </a:r>
            <a:endParaRPr lang="ko-KR" altLang="ko-KR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41FA39B-C3FE-6548-8B2E-BD60CFB95D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416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33"/>
    </mc:Choice>
    <mc:Fallback>
      <p:transition spd="slow" advTm="40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 animBg="1"/>
      <p:bldP spid="11" grpId="0" animBg="1"/>
      <p:bldP spid="7" grpId="0"/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86984" y="986200"/>
            <a:ext cx="7577528" cy="3432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1384604" y="683339"/>
            <a:ext cx="654144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치킨 </a:t>
            </a:r>
            <a:r>
              <a:rPr lang="ko-KR" altLang="en-US" sz="3300" b="1" dirty="0" err="1">
                <a:latin typeface="PT Sans" panose="020B0503020203020204"/>
                <a:ea typeface="PT Sans" panose="020B0503020203020204" pitchFamily="34" charset="0"/>
              </a:rPr>
              <a:t>데이타</a:t>
            </a:r>
            <a:r>
              <a:rPr lang="ko-KR" altLang="en-US" sz="3300" b="1" dirty="0">
                <a:latin typeface="PT Sans" panose="020B0503020203020204"/>
                <a:ea typeface="PT Sans" panose="020B0503020203020204" pitchFamily="34" charset="0"/>
              </a:rPr>
              <a:t> </a:t>
            </a:r>
            <a:r>
              <a:rPr lang="ko-KR" altLang="en-US" sz="3300" b="1" dirty="0" err="1">
                <a:latin typeface="PT Sans" panose="020B0503020203020204"/>
                <a:ea typeface="PT Sans" panose="020B0503020203020204" pitchFamily="34" charset="0"/>
              </a:rPr>
              <a:t>파싱</a:t>
            </a:r>
            <a:endParaRPr lang="id-ID" sz="3300" b="1" dirty="0">
              <a:latin typeface="PT Sans" panose="020B0503020203020204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7FC94-30C3-45C9-B319-0E639FC38C92}"/>
              </a:ext>
            </a:extLst>
          </p:cNvPr>
          <p:cNvSpPr txBox="1"/>
          <p:nvPr/>
        </p:nvSpPr>
        <p:spPr>
          <a:xfrm>
            <a:off x="7588411" y="714985"/>
            <a:ext cx="986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100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STEP 03</a:t>
            </a:r>
            <a:endParaRPr lang="id-ID" sz="1000" b="1" kern="100" spc="225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C67BFE-1014-514F-9B79-2D34347BB7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1" t="16309" r="20787" b="2"/>
          <a:stretch/>
        </p:blipFill>
        <p:spPr>
          <a:xfrm>
            <a:off x="330011" y="1386754"/>
            <a:ext cx="4489638" cy="30565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63CDD4-5728-FB49-A97E-59978FC5D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083" y="1473652"/>
            <a:ext cx="4714566" cy="29696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4C60E9-3048-D549-AC38-94F3202F0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5394" y="1386755"/>
            <a:ext cx="4629647" cy="317711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234B385-F4E0-6842-B288-13787113F9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794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40"/>
    </mc:Choice>
    <mc:Fallback>
      <p:transition spd="slow" advTm="31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animBg="1"/>
      <p:bldP spid="11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7|7.8|4.1|3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5|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8|10.8|1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9.6|1.1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8686</TotalTime>
  <Words>228</Words>
  <Application>Microsoft Macintosh PowerPoint</Application>
  <PresentationFormat>화면 슬라이드 쇼(16:9)</PresentationFormat>
  <Paragraphs>65</Paragraphs>
  <Slides>20</Slides>
  <Notes>1</Notes>
  <HiddenSlides>0</HiddenSlides>
  <MMClips>20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Open Sans</vt:lpstr>
      <vt:lpstr>Arial</vt:lpstr>
      <vt:lpstr>Calibri</vt:lpstr>
      <vt:lpstr>Calibri Light</vt:lpstr>
      <vt:lpstr>PT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윤수빈</cp:lastModifiedBy>
  <cp:revision>379</cp:revision>
  <dcterms:created xsi:type="dcterms:W3CDTF">2017-03-06T03:32:18Z</dcterms:created>
  <dcterms:modified xsi:type="dcterms:W3CDTF">2019-11-20T16:59:50Z</dcterms:modified>
</cp:coreProperties>
</file>